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2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rre Thuot" initials="PT" lastIdx="1" clrIdx="0"/>
  <p:cmAuthor id="1" name="Ed Lu" initials="EL" lastIdx="11" clrIdx="0"/>
  <p:cmAuthor id="2" name="Susan Helms" initials="SH" lastIdx="9" clrIdx="0"/>
  <p:cmAuthor id="3" name="Pierre Thuot" initials="PJT" lastIdx="17" clrIdx="1">
    <p:extLst>
      <p:ext uri="{19B8F6BF-5375-455C-9EA6-DF929625EA0E}">
        <p15:presenceInfo xmlns:p15="http://schemas.microsoft.com/office/powerpoint/2012/main" userId="Pierre Thu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91" autoAdjust="0"/>
  </p:normalViewPr>
  <p:slideViewPr>
    <p:cSldViewPr snapToGrid="0">
      <p:cViewPr varScale="1">
        <p:scale>
          <a:sx n="47" d="100"/>
          <a:sy n="47" d="100"/>
        </p:scale>
        <p:origin x="17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2" name="Shape 11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84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33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9"/>
          <p:cNvSpPr txBox="1"/>
          <p:nvPr/>
        </p:nvSpPr>
        <p:spPr>
          <a:xfrm>
            <a:off x="4312920" y="6488667"/>
            <a:ext cx="448056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</a:t>
            </a:r>
            <a:r>
              <a:rPr lang="en-US" dirty="0"/>
              <a:t> H</a:t>
            </a:r>
            <a:endParaRPr dirty="0"/>
          </a:p>
        </p:txBody>
      </p:sp>
      <p:sp>
        <p:nvSpPr>
          <p:cNvPr id="15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1pPr>
            <a:lvl2pPr marL="0" indent="4572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2pPr>
            <a:lvl3pPr marL="0" indent="9144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3pPr>
            <a:lvl4pPr marL="0" indent="13716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4pPr>
            <a:lvl5pPr marL="0" indent="1828800" algn="ctr">
              <a:spcBef>
                <a:spcPts val="700"/>
              </a:spcBef>
              <a:buSzTx/>
              <a:buFontTx/>
              <a:buNone/>
              <a:defRPr sz="32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</a:t>
            </a:r>
            <a:r>
              <a:rPr lang="en-US" dirty="0"/>
              <a:t>d</a:t>
            </a:r>
            <a:r>
              <a:rPr dirty="0"/>
              <a:t>y Level Five</a:t>
            </a:r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609600" y="1593406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pic>
        <p:nvPicPr>
          <p:cNvPr id="18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52400"/>
            <a:ext cx="6400800" cy="1088137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36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47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58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70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80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89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90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1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Box 9"/>
          <p:cNvSpPr txBox="1"/>
          <p:nvPr/>
        </p:nvSpPr>
        <p:spPr>
          <a:xfrm>
            <a:off x="4312920" y="6488667"/>
            <a:ext cx="4480560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C</a:t>
            </a:r>
          </a:p>
        </p:txBody>
      </p:sp>
      <p:sp>
        <p:nvSpPr>
          <p:cNvPr id="101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0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 dirty="0"/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312920" y="6488667"/>
            <a:ext cx="448056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dirty="0"/>
              <a:t>Rev </a:t>
            </a:r>
            <a:r>
              <a:rPr lang="en-US" dirty="0"/>
              <a:t>H</a:t>
            </a:r>
            <a:endParaRPr dirty="0"/>
          </a:p>
        </p:txBody>
      </p:sp>
      <p:sp>
        <p:nvSpPr>
          <p:cNvPr id="3" name="TextBox 10"/>
          <p:cNvSpPr txBox="1"/>
          <p:nvPr/>
        </p:nvSpPr>
        <p:spPr>
          <a:xfrm rot="19208177">
            <a:off x="1766647" y="2152729"/>
            <a:ext cx="4831650" cy="22169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6600">
                <a:solidFill>
                  <a:srgbClr val="D9D9D9"/>
                </a:solidFill>
              </a:defRPr>
            </a:lvl1pPr>
          </a:lstStyle>
          <a:p>
            <a:r>
              <a:rPr dirty="0"/>
              <a:t>Draft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552485"/>
            <a:ext cx="8229600" cy="4525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67600" y="76200"/>
            <a:ext cx="1600200" cy="14478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>
            <a:spLocks noGrp="1"/>
          </p:cNvSpPr>
          <p:nvPr>
            <p:ph type="ctrTitle"/>
          </p:nvPr>
        </p:nvSpPr>
        <p:spPr>
          <a:xfrm>
            <a:off x="685800" y="2133600"/>
            <a:ext cx="77724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3900" b="1"/>
            </a:pPr>
            <a:r>
              <a:rPr dirty="0"/>
              <a:t>Orbital Debris:</a:t>
            </a:r>
            <a:br>
              <a:rPr dirty="0"/>
            </a:br>
            <a:r>
              <a:rPr dirty="0"/>
              <a:t>The Astronaut’s Perspective </a:t>
            </a:r>
          </a:p>
        </p:txBody>
      </p:sp>
      <p:sp>
        <p:nvSpPr>
          <p:cNvPr id="115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371600" y="4191000"/>
            <a:ext cx="6400800" cy="1447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October</a:t>
            </a:r>
            <a:r>
              <a:rPr dirty="0"/>
              <a:t> 2021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>
            <a:spLocks noGrp="1"/>
          </p:cNvSpPr>
          <p:nvPr>
            <p:ph type="title"/>
          </p:nvPr>
        </p:nvSpPr>
        <p:spPr>
          <a:xfrm>
            <a:off x="228600" y="274638"/>
            <a:ext cx="73914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786384">
              <a:defRPr sz="3784"/>
            </a:lvl1pPr>
          </a:lstStyle>
          <a:p>
            <a:r>
              <a:rPr sz="4000" dirty="0"/>
              <a:t>The Association of Space Explorers</a:t>
            </a:r>
          </a:p>
        </p:txBody>
      </p:sp>
      <p:sp>
        <p:nvSpPr>
          <p:cNvPr id="11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17640"/>
            <a:ext cx="8229600" cy="49465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The Association of Space Explorers (ASE)</a:t>
            </a:r>
            <a:r>
              <a:rPr dirty="0"/>
              <a:t> is an international nonprofit professional and educational organization of over 400 flown astronauts and cosmonauts from 38 nations. </a:t>
            </a:r>
          </a:p>
          <a:p>
            <a:pPr marL="742950" lvl="1" indent="-285750">
              <a:spcBef>
                <a:spcPts val="500"/>
              </a:spcBef>
              <a:defRPr sz="2400"/>
            </a:pPr>
            <a:r>
              <a:rPr sz="2400" dirty="0"/>
              <a:t>Membership in ASE is open to individuals who have completed at least one orbit of the Earth in a spacecraft.</a:t>
            </a:r>
          </a:p>
          <a:p>
            <a:r>
              <a:rPr lang="en-US" dirty="0"/>
              <a:t>Orbital debris represents a major threat to human spaceflight and safe operations in space.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ASE urges action to not only ensure the safety of human spaceflight, but to ensure that Earth orbit remains useable for scientific, commercial, and civil purposes. 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>
            <a:spLocks noGrp="1"/>
          </p:cNvSpPr>
          <p:nvPr>
            <p:ph type="title"/>
          </p:nvPr>
        </p:nvSpPr>
        <p:spPr>
          <a:xfrm>
            <a:off x="457200" y="219456"/>
            <a:ext cx="8229600" cy="1198183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sz="4000" dirty="0"/>
              <a:t>Spacecraft and </a:t>
            </a:r>
            <a:r>
              <a:rPr lang="en-US" sz="4000" dirty="0"/>
              <a:t>Orbital</a:t>
            </a:r>
            <a:r>
              <a:rPr sz="4000" dirty="0"/>
              <a:t> Debris</a:t>
            </a:r>
          </a:p>
        </p:txBody>
      </p:sp>
      <p:sp>
        <p:nvSpPr>
          <p:cNvPr id="12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292608" y="1552486"/>
            <a:ext cx="8650224" cy="49397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32613" indent="-332613" defTabSz="886968">
              <a:lnSpc>
                <a:spcPct val="90000"/>
              </a:lnSpc>
              <a:defRPr sz="2716"/>
            </a:pPr>
            <a:r>
              <a:rPr sz="2600" dirty="0"/>
              <a:t>There are over 500,000 spacecraft and </a:t>
            </a:r>
            <a:r>
              <a:rPr lang="en-US" sz="2600" dirty="0"/>
              <a:t>orbital</a:t>
            </a:r>
            <a:r>
              <a:rPr sz="2600" dirty="0"/>
              <a:t> debris objects orbiting the earth. </a:t>
            </a:r>
          </a:p>
          <a:p>
            <a:pPr marL="332613" indent="-332613" defTabSz="886968">
              <a:lnSpc>
                <a:spcPct val="90000"/>
              </a:lnSpc>
              <a:defRPr sz="2716"/>
            </a:pPr>
            <a:r>
              <a:rPr sz="2600" dirty="0">
                <a:solidFill>
                  <a:schemeClr val="tx1"/>
                </a:solidFill>
              </a:rPr>
              <a:t>These objects travel at speeds as high as 8 kilometers per second. Even the smallest of debris objects could potentially disable spacecraft appendages, puncture a crew capsule, or breach a pressurized spacewalking suit.</a:t>
            </a:r>
          </a:p>
          <a:p>
            <a:pPr marL="332613" indent="-332613" defTabSz="886968">
              <a:lnSpc>
                <a:spcPct val="90000"/>
              </a:lnSpc>
              <a:defRPr sz="2716"/>
            </a:pPr>
            <a:r>
              <a:rPr lang="en-US" sz="2600" dirty="0">
                <a:solidFill>
                  <a:schemeClr val="tx1"/>
                </a:solidFill>
              </a:rPr>
              <a:t>Tracking space objects and identifying potential collisions is critical for both human spaceflight safety as well as all operational spacecraft.</a:t>
            </a:r>
          </a:p>
          <a:p>
            <a:pPr marL="332613" indent="-332613" defTabSz="886968">
              <a:lnSpc>
                <a:spcPct val="90000"/>
              </a:lnSpc>
              <a:defRPr sz="2716"/>
            </a:pPr>
            <a:r>
              <a:rPr lang="en-US" sz="2600" dirty="0">
                <a:solidFill>
                  <a:schemeClr val="tx1"/>
                </a:solidFill>
              </a:rPr>
              <a:t>Spacefaring nations and organizations must take specific actions designed to actively prevent the increase of orbital debris.</a:t>
            </a:r>
            <a:endParaRPr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09CF-3A3A-4AAA-A60C-64B14E5FA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274638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Steps for Reducing Orbital Debris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29A99-E593-40BB-A953-31ED6EC5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25" y="1524000"/>
            <a:ext cx="8530224" cy="505936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5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order of importance</a:t>
            </a:r>
          </a:p>
          <a:p>
            <a:r>
              <a:rPr lang="en-US" b="1" dirty="0">
                <a:solidFill>
                  <a:schemeClr val="tx1"/>
                </a:solidFill>
              </a:rPr>
              <a:t>In partnership with an international community, develop and resource a national capability to track, analyze and appropriately warn satellite operators. </a:t>
            </a:r>
          </a:p>
          <a:p>
            <a:r>
              <a:rPr lang="en-US" b="1" dirty="0">
                <a:solidFill>
                  <a:schemeClr val="tx1"/>
                </a:solidFill>
              </a:rPr>
              <a:t>Develop a transparent and actionable warning scheme designed to communicate with all spacecraft operators 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will mitigate collision risks and strengthen a global norm for spaceflight safety.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create more debris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Reduce debris causing events through regulations, better tracking, and better compliance (verified by better monitoring).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Remove the riskiest objects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100 space objects (mostly spent rocket bodies) represent nearly 50% of the risk for causing additional orbital debris.</a:t>
            </a: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Better coordination among spacecraft operators in certain narrow, congested altitude ranges is needed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This would improve the safety of the many spacecraft that operate in these congested regions.</a:t>
            </a:r>
          </a:p>
        </p:txBody>
      </p:sp>
    </p:spTree>
    <p:extLst>
      <p:ext uri="{BB962C8B-B14F-4D97-AF65-F5344CB8AC3E}">
        <p14:creationId xmlns:p14="http://schemas.microsoft.com/office/powerpoint/2010/main" val="199882027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6039-3B2F-4BDE-9CB8-7CA094055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Statement of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38EAC-5622-4D95-BCFC-A23960D4C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2486"/>
            <a:ext cx="8229600" cy="492451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creation and resourcing of a national capability to manage orbital debris and lead the way on international norms.</a:t>
            </a:r>
          </a:p>
          <a:p>
            <a:r>
              <a:rPr lang="en-US" dirty="0">
                <a:solidFill>
                  <a:schemeClr val="tx1"/>
                </a:solidFill>
              </a:rPr>
              <a:t>An International, transparent, actionable, warning scheme for all spacecraft operators must be established. </a:t>
            </a:r>
          </a:p>
          <a:p>
            <a:r>
              <a:rPr lang="en-US" dirty="0">
                <a:solidFill>
                  <a:schemeClr val="tx1"/>
                </a:solidFill>
              </a:rPr>
              <a:t>Regulations must be developed to reduce the creation of more debris.</a:t>
            </a:r>
          </a:p>
          <a:p>
            <a:r>
              <a:rPr lang="en-US" dirty="0">
                <a:solidFill>
                  <a:schemeClr val="tx1"/>
                </a:solidFill>
              </a:rPr>
              <a:t>Better monitoring and tracking of orbital debris, including debris smaller than 10 cm, is needed to ensure compliance and protect crewed vehicles like ISS.</a:t>
            </a:r>
          </a:p>
          <a:p>
            <a:r>
              <a:rPr lang="en-US" dirty="0"/>
              <a:t>Technologies must be demonstrated for removing large derelict satellites and rocket bodies from orbit.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0781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1"/>
          <p:cNvSpPr txBox="1">
            <a:spLocks noGrp="1"/>
          </p:cNvSpPr>
          <p:nvPr>
            <p:ph type="title"/>
          </p:nvPr>
        </p:nvSpPr>
        <p:spPr>
          <a:xfrm>
            <a:off x="457200" y="292608"/>
            <a:ext cx="8229600" cy="1125031"/>
          </a:xfrm>
          <a:prstGeom prst="rect">
            <a:avLst/>
          </a:prstGeom>
        </p:spPr>
        <p:txBody>
          <a:bodyPr>
            <a:normAutofit/>
          </a:bodyPr>
          <a:lstStyle>
            <a:lvl1pPr algn="l"/>
          </a:lstStyle>
          <a:p>
            <a:r>
              <a:rPr sz="4000" dirty="0"/>
              <a:t>Summary</a:t>
            </a:r>
          </a:p>
        </p:txBody>
      </p:sp>
      <p:sp>
        <p:nvSpPr>
          <p:cNvPr id="13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552486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dirty="0"/>
              <a:t>With over 500,000 spacecraft and </a:t>
            </a:r>
            <a:r>
              <a:rPr lang="en-US" dirty="0"/>
              <a:t>orbital debris</a:t>
            </a:r>
            <a:r>
              <a:rPr dirty="0"/>
              <a:t> objects orbiting the earth and more being added every month, the probability for collisions and the loss of lives or of spacecraft increases.</a:t>
            </a:r>
          </a:p>
          <a:p>
            <a:r>
              <a:rPr dirty="0">
                <a:solidFill>
                  <a:schemeClr val="tx1"/>
                </a:solidFill>
              </a:rPr>
              <a:t>It is imperative the work progress rapidly to field an internationally accepted Space Traffic Management and Orbital Debris (STM&amp;OD) </a:t>
            </a:r>
            <a:r>
              <a:rPr lang="en-US" dirty="0">
                <a:solidFill>
                  <a:schemeClr val="tx1"/>
                </a:solidFill>
              </a:rPr>
              <a:t>policy and an appropriately resourced national entity to operate in accordance with the STM&amp;OD policy.</a:t>
            </a:r>
            <a:r>
              <a:rPr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dirty="0">
                <a:solidFill>
                  <a:schemeClr val="tx1"/>
                </a:solidFill>
              </a:rPr>
              <a:t>To delay is to tacitly allow a substantial growth in risk to both our international eco-system of satellite services as well as present and future human spaceflight safety</a:t>
            </a:r>
            <a:r>
              <a:rPr dirty="0">
                <a:solidFill>
                  <a:srgbClr val="0096FF"/>
                </a:solidFill>
              </a:rPr>
              <a:t>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541</Words>
  <Application>Microsoft Office PowerPoint</Application>
  <PresentationFormat>On-screen Show (4:3)</PresentationFormat>
  <Paragraphs>29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Orbital Debris: The Astronaut’s Perspective </vt:lpstr>
      <vt:lpstr>The Association of Space Explorers</vt:lpstr>
      <vt:lpstr>Spacecraft and Orbital Debris</vt:lpstr>
      <vt:lpstr>Steps for Reducing Orbital Debris</vt:lpstr>
      <vt:lpstr>Statement of Need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Traffic Management and Orbital Debris: The Astronaut’s Perspective</dc:title>
  <dc:creator>Pierre Thuot</dc:creator>
  <cp:lastModifiedBy>Mark Brown</cp:lastModifiedBy>
  <cp:revision>30</cp:revision>
  <dcterms:modified xsi:type="dcterms:W3CDTF">2021-10-02T15:44:34Z</dcterms:modified>
</cp:coreProperties>
</file>